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notesMasterIdLst>
    <p:notesMasterId r:id="rId29"/>
  </p:notesMasterIdLst>
  <p:sldIdLst>
    <p:sldId id="303" r:id="rId2"/>
    <p:sldId id="277" r:id="rId3"/>
    <p:sldId id="282" r:id="rId4"/>
    <p:sldId id="305" r:id="rId5"/>
    <p:sldId id="306" r:id="rId6"/>
    <p:sldId id="286" r:id="rId7"/>
    <p:sldId id="294" r:id="rId8"/>
    <p:sldId id="296" r:id="rId9"/>
    <p:sldId id="287" r:id="rId10"/>
    <p:sldId id="289" r:id="rId11"/>
    <p:sldId id="288" r:id="rId12"/>
    <p:sldId id="297" r:id="rId13"/>
    <p:sldId id="308" r:id="rId14"/>
    <p:sldId id="309" r:id="rId15"/>
    <p:sldId id="310" r:id="rId16"/>
    <p:sldId id="312" r:id="rId17"/>
    <p:sldId id="313" r:id="rId18"/>
    <p:sldId id="307" r:id="rId19"/>
    <p:sldId id="298" r:id="rId20"/>
    <p:sldId id="301" r:id="rId21"/>
    <p:sldId id="302" r:id="rId22"/>
    <p:sldId id="290" r:id="rId23"/>
    <p:sldId id="291" r:id="rId24"/>
    <p:sldId id="292" r:id="rId25"/>
    <p:sldId id="293" r:id="rId26"/>
    <p:sldId id="295" r:id="rId27"/>
    <p:sldId id="304" r:id="rId28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Geo" initials="G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2416" autoAdjust="0"/>
  </p:normalViewPr>
  <p:slideViewPr>
    <p:cSldViewPr>
      <p:cViewPr>
        <p:scale>
          <a:sx n="60" d="100"/>
          <a:sy n="60" d="100"/>
        </p:scale>
        <p:origin x="-16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30C62F-FA95-48E7-981E-D921A5F69152}" type="datetimeFigureOut">
              <a:rPr lang="pt-BR" smtClean="0"/>
              <a:t>01/07/2011</a:t>
            </a:fld>
            <a:endParaRPr lang="pt-BR" dirty="0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 dirty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8A8C90-2064-4F97-BC3A-E46D86C7031A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730155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21" name="Retângulo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3" name="Retângulo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Retângulo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2" name="Retângulo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783F5-2038-47A3-9DE9-59E28297EA5D}" type="datetime1">
              <a:rPr lang="pt-BR" smtClean="0"/>
              <a:t>01/07/2011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F52EC-836F-426C-985F-A7BDD8DB5056}" type="datetime1">
              <a:rPr lang="pt-BR" smtClean="0"/>
              <a:t>01/07/2011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E758B-D2A2-4BEB-AB0F-44708015B59B}" type="datetime1">
              <a:rPr lang="pt-BR" smtClean="0"/>
              <a:t>01/07/2011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7" name="Conector reto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Triângulo isósceles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Conector reto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7FBA4-8DA5-4590-B1E0-AC4FB4CE5A62}" type="datetime1">
              <a:rPr lang="pt-BR" smtClean="0"/>
              <a:t>01/07/2011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8" name="Espaço Reservado para Conteúdo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E9FD4F90-92B2-4D06-9FFA-D822ADFB4881}" type="datetime1">
              <a:rPr lang="pt-BR" smtClean="0"/>
              <a:t>01/07/2011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Retângulo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94E44-45D9-4D82-97B8-0782EF93F463}" type="datetime1">
              <a:rPr lang="pt-BR" smtClean="0"/>
              <a:t>01/07/2011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9" name="Espaço Reservado para Conteúdo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FFFF9-70B7-468E-9533-242E902EA6D8}" type="datetime1">
              <a:rPr lang="pt-BR" smtClean="0"/>
              <a:t>01/07/2011</a:t>
            </a:fld>
            <a:endParaRPr lang="pt-BR" dirty="0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3" name="Espaço Reservado para Conteúdo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BA6F8-7C80-4246-A688-39512600F2DC}" type="datetime1">
              <a:rPr lang="pt-BR" smtClean="0"/>
              <a:t>01/07/2011</a:t>
            </a:fld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6" name="Triângulo isósceles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2C957-9AF4-4359-87BE-195662F8C1E5}" type="datetime1">
              <a:rPr lang="pt-BR" smtClean="0"/>
              <a:t>01/07/2011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5" name="Conector reto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Triângulo isósceles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E579D-5F28-4F12-881D-9445982204A0}" type="datetime1">
              <a:rPr lang="pt-BR" smtClean="0"/>
              <a:t>01/07/2011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8" name="Conector reto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Conector reto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Triângulo isósceles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Espaço Reservado para Conteúdo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pt-BR" dirty="0" smtClean="0"/>
              <a:t>Clique no ícone para adicionar uma imagem</a:t>
            </a:r>
            <a:endParaRPr kumimoji="0"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DC71C-18B5-4173-8BC3-0572BA00063F}" type="datetime1">
              <a:rPr lang="pt-BR" smtClean="0"/>
              <a:t>01/07/2011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8" name="Conector reto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Triângulo isósceles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Retângulo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Espaço Reservado para Título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13" name="Espaço Reservado para Texto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BR" smtClean="0"/>
              <a:t>Clique para editar 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14" name="Espaço Reservado para Data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83783F5-2038-47A3-9DE9-59E28297EA5D}" type="datetime1">
              <a:rPr lang="pt-BR" smtClean="0"/>
              <a:t>01/07/2011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pt-BR" dirty="0"/>
          </a:p>
        </p:txBody>
      </p:sp>
      <p:sp>
        <p:nvSpPr>
          <p:cNvPr id="28" name="Conector reto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Conector reto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Triângulo isósceles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spaço Reservado para Número de Slide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 smtClean="0"/>
              <a:t>Project 2010</a:t>
            </a:r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BR" dirty="0" smtClean="0"/>
              <a:t>Geovani Ferreira Gonçalves</a:t>
            </a:r>
          </a:p>
          <a:p>
            <a:endParaRPr lang="pt-B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268759"/>
            <a:ext cx="4843611" cy="1673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7822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Vinculação de Atividades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10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pt-BR" dirty="0" smtClean="0"/>
              <a:t>A seguir definiremos cada uma das opções:</a:t>
            </a:r>
          </a:p>
          <a:p>
            <a:pPr lvl="1"/>
            <a:r>
              <a:rPr lang="pt-BR" dirty="0" smtClean="0"/>
              <a:t>Término para Início (TI)</a:t>
            </a:r>
          </a:p>
          <a:p>
            <a:pPr lvl="2"/>
            <a:r>
              <a:rPr lang="pt-BR" dirty="0" smtClean="0"/>
              <a:t>Utilizado quando uma tarefa deve ser iniciada somente após o término de outra.</a:t>
            </a:r>
          </a:p>
          <a:p>
            <a:pPr lvl="2"/>
            <a:r>
              <a:rPr lang="pt-BR" dirty="0" smtClean="0"/>
              <a:t>É considerada a </a:t>
            </a:r>
            <a:r>
              <a:rPr lang="pt-BR" b="1" dirty="0" smtClean="0">
                <a:solidFill>
                  <a:srgbClr val="0070C0"/>
                </a:solidFill>
              </a:rPr>
              <a:t>vinculação padrão</a:t>
            </a:r>
            <a:r>
              <a:rPr lang="pt-BR" dirty="0" smtClean="0"/>
              <a:t>.</a:t>
            </a:r>
          </a:p>
          <a:p>
            <a:pPr lvl="1"/>
            <a:r>
              <a:rPr lang="pt-BR" dirty="0" smtClean="0"/>
              <a:t>Início para Início (II)</a:t>
            </a:r>
          </a:p>
          <a:p>
            <a:pPr lvl="2"/>
            <a:r>
              <a:rPr lang="pt-BR" dirty="0" smtClean="0"/>
              <a:t>Utilizado quando ambas as tarefas precisam iniciar ao mesmo tempo.</a:t>
            </a:r>
          </a:p>
          <a:p>
            <a:pPr lvl="1"/>
            <a:r>
              <a:rPr lang="pt-BR" dirty="0" smtClean="0"/>
              <a:t>Término para Término (TT)</a:t>
            </a:r>
          </a:p>
          <a:p>
            <a:pPr lvl="2"/>
            <a:r>
              <a:rPr lang="pt-BR" dirty="0" smtClean="0"/>
              <a:t>Utilizado quando ambas as tarefas precisam terminar ao mesmo tempo.</a:t>
            </a:r>
          </a:p>
          <a:p>
            <a:pPr lvl="1"/>
            <a:r>
              <a:rPr lang="pt-BR" dirty="0" smtClean="0"/>
              <a:t>Início para Término (IT)</a:t>
            </a:r>
          </a:p>
          <a:p>
            <a:pPr lvl="2"/>
            <a:r>
              <a:rPr lang="pt-BR" dirty="0" smtClean="0"/>
              <a:t>Utilizado para finalizar uma tarefa somente após o início de outra.</a:t>
            </a:r>
          </a:p>
          <a:p>
            <a:pPr lvl="2"/>
            <a:r>
              <a:rPr lang="pt-BR" dirty="0" smtClean="0"/>
              <a:t>Esta opção é pouco utilizada.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66140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Exercício</a:t>
            </a:r>
            <a:endParaRPr lang="pt-BR" dirty="0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11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b="1" i="1" dirty="0">
                <a:solidFill>
                  <a:srgbClr val="FF0000"/>
                </a:solidFill>
              </a:rPr>
              <a:t>Festa de Aniversário</a:t>
            </a:r>
          </a:p>
          <a:p>
            <a:pPr lvl="1"/>
            <a:r>
              <a:rPr lang="pt-BR" b="1" dirty="0"/>
              <a:t>Parte </a:t>
            </a:r>
            <a:r>
              <a:rPr lang="pt-BR" b="1" dirty="0" smtClean="0"/>
              <a:t>4</a:t>
            </a:r>
            <a:endParaRPr lang="pt-BR" b="1" dirty="0"/>
          </a:p>
          <a:p>
            <a:pPr lvl="1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69325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Adição de Novas Tarefas</a:t>
            </a:r>
            <a:endParaRPr lang="pt-BR" dirty="0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12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A adição de uma nova tarefa no projeto é bastante simples.</a:t>
            </a:r>
          </a:p>
          <a:p>
            <a:r>
              <a:rPr lang="pt-BR" dirty="0" smtClean="0"/>
              <a:t>Selecione a linha da tarefa que ficará após a nova tarefa criada.</a:t>
            </a:r>
          </a:p>
          <a:p>
            <a:r>
              <a:rPr lang="pt-BR" dirty="0" smtClean="0"/>
              <a:t>Pressione a tecla </a:t>
            </a:r>
            <a:r>
              <a:rPr lang="pt-BR" b="1" i="1" dirty="0" smtClean="0"/>
              <a:t>Insert</a:t>
            </a:r>
            <a:r>
              <a:rPr lang="pt-BR" dirty="0" smtClean="0"/>
              <a:t> </a:t>
            </a:r>
            <a:r>
              <a:rPr lang="pt-BR" dirty="0" smtClean="0"/>
              <a:t>ou clique com o botão direito do mouse e selecione a opção </a:t>
            </a:r>
            <a:r>
              <a:rPr lang="pt-BR" i="1" dirty="0" smtClean="0"/>
              <a:t>Inserir Tarefa</a:t>
            </a:r>
            <a:r>
              <a:rPr lang="pt-BR" dirty="0" smtClean="0"/>
              <a:t>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064331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Exercício</a:t>
            </a:r>
            <a:endParaRPr lang="pt-BR" dirty="0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13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b="1" i="1" dirty="0">
                <a:solidFill>
                  <a:srgbClr val="FF0000"/>
                </a:solidFill>
              </a:rPr>
              <a:t>Festa de Aniversário</a:t>
            </a:r>
          </a:p>
          <a:p>
            <a:pPr lvl="1"/>
            <a:r>
              <a:rPr lang="pt-BR" b="1" dirty="0"/>
              <a:t>Parte 5</a:t>
            </a:r>
          </a:p>
          <a:p>
            <a:pPr lvl="1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11910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Modificar a Posição da Tarefa</a:t>
            </a:r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14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Para modificar a posição de uma tarefa no projeto:</a:t>
            </a:r>
          </a:p>
          <a:p>
            <a:pPr lvl="1"/>
            <a:r>
              <a:rPr lang="pt-BR" dirty="0" smtClean="0"/>
              <a:t>Selecione a tarefa.</a:t>
            </a:r>
          </a:p>
          <a:p>
            <a:pPr lvl="1"/>
            <a:r>
              <a:rPr lang="pt-BR" dirty="0" smtClean="0"/>
              <a:t>Arraste-a sobre a posição desejada.</a:t>
            </a:r>
          </a:p>
        </p:txBody>
      </p:sp>
    </p:spTree>
    <p:extLst>
      <p:ext uri="{BB962C8B-B14F-4D97-AF65-F5344CB8AC3E}">
        <p14:creationId xmlns:p14="http://schemas.microsoft.com/office/powerpoint/2010/main" val="12928542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Exercício</a:t>
            </a:r>
            <a:endParaRPr lang="pt-BR" dirty="0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15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b="1" i="1" dirty="0">
                <a:solidFill>
                  <a:srgbClr val="FF0000"/>
                </a:solidFill>
              </a:rPr>
              <a:t>Festa de Aniversário</a:t>
            </a:r>
          </a:p>
          <a:p>
            <a:pPr lvl="1"/>
            <a:r>
              <a:rPr lang="pt-BR" b="1" dirty="0"/>
              <a:t>Parte </a:t>
            </a:r>
            <a:r>
              <a:rPr lang="pt-BR" b="1" dirty="0" smtClean="0"/>
              <a:t>6</a:t>
            </a:r>
            <a:endParaRPr lang="pt-BR" b="1" dirty="0"/>
          </a:p>
          <a:p>
            <a:pPr lvl="1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92793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Movimentação da Tarefa</a:t>
            </a:r>
            <a:endParaRPr lang="pt-BR" dirty="0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16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Utilizado para aplicar restrições na tarefa.</a:t>
            </a:r>
          </a:p>
          <a:p>
            <a:r>
              <a:rPr lang="pt-BR" dirty="0" smtClean="0"/>
              <a:t>Estas restrições afetam o cronograma do projeto.</a:t>
            </a:r>
            <a:endParaRPr lang="pt-BR" dirty="0"/>
          </a:p>
          <a:p>
            <a:r>
              <a:rPr lang="pt-BR" dirty="0" smtClean="0"/>
              <a:t>Restrições (exemplos):</a:t>
            </a:r>
            <a:endParaRPr lang="pt-BR" dirty="0" smtClean="0"/>
          </a:p>
          <a:p>
            <a:pPr lvl="1"/>
            <a:r>
              <a:rPr lang="pt-BR" dirty="0" smtClean="0"/>
              <a:t>Deve iniciar em uma data.</a:t>
            </a:r>
            <a:endParaRPr lang="pt-BR" dirty="0" smtClean="0"/>
          </a:p>
          <a:p>
            <a:pPr lvl="1"/>
            <a:r>
              <a:rPr lang="pt-BR" dirty="0"/>
              <a:t>Deve </a:t>
            </a:r>
            <a:r>
              <a:rPr lang="pt-BR" dirty="0" smtClean="0"/>
              <a:t>terminar </a:t>
            </a:r>
            <a:r>
              <a:rPr lang="pt-BR" dirty="0"/>
              <a:t>em </a:t>
            </a:r>
            <a:r>
              <a:rPr lang="pt-BR" dirty="0" smtClean="0"/>
              <a:t>uma data.</a:t>
            </a:r>
          </a:p>
          <a:p>
            <a:pPr lvl="1"/>
            <a:r>
              <a:rPr lang="pt-BR" dirty="0"/>
              <a:t>Não iniciar antes de uma data.</a:t>
            </a:r>
          </a:p>
          <a:p>
            <a:pPr lvl="1"/>
            <a:r>
              <a:rPr lang="pt-BR" dirty="0"/>
              <a:t>Não iniciar depois de uma data.</a:t>
            </a:r>
          </a:p>
          <a:p>
            <a:pPr lvl="1"/>
            <a:r>
              <a:rPr lang="pt-BR" dirty="0"/>
              <a:t>Não </a:t>
            </a:r>
            <a:r>
              <a:rPr lang="pt-BR" dirty="0" smtClean="0"/>
              <a:t>terminar antes de </a:t>
            </a:r>
            <a:r>
              <a:rPr lang="pt-BR" dirty="0"/>
              <a:t>uma data.</a:t>
            </a:r>
          </a:p>
          <a:p>
            <a:pPr lvl="1"/>
            <a:r>
              <a:rPr lang="pt-BR" dirty="0"/>
              <a:t>Não terminar </a:t>
            </a:r>
            <a:r>
              <a:rPr lang="pt-BR" dirty="0" smtClean="0"/>
              <a:t>depois </a:t>
            </a:r>
            <a:r>
              <a:rPr lang="pt-BR" dirty="0"/>
              <a:t>de uma data</a:t>
            </a:r>
            <a:r>
              <a:rPr lang="pt-BR" dirty="0" smtClean="0"/>
              <a:t>.</a:t>
            </a:r>
          </a:p>
          <a:p>
            <a:endParaRPr lang="pt-BR" dirty="0"/>
          </a:p>
          <a:p>
            <a:pPr lvl="1"/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26012498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Exercício</a:t>
            </a:r>
            <a:endParaRPr lang="pt-BR" dirty="0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17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b="1" i="1" dirty="0">
                <a:solidFill>
                  <a:srgbClr val="FF0000"/>
                </a:solidFill>
              </a:rPr>
              <a:t>Festa de Aniversário</a:t>
            </a:r>
          </a:p>
          <a:p>
            <a:pPr lvl="1"/>
            <a:r>
              <a:rPr lang="pt-BR" b="1" dirty="0"/>
              <a:t>Parte </a:t>
            </a:r>
            <a:r>
              <a:rPr lang="pt-BR" b="1" dirty="0"/>
              <a:t>7</a:t>
            </a:r>
            <a:endParaRPr lang="pt-BR" b="1" dirty="0"/>
          </a:p>
          <a:p>
            <a:pPr lvl="1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22869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Datas Marco ou Etapas</a:t>
            </a:r>
            <a:endParaRPr lang="pt-BR" dirty="0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18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São tarefas de duração nula.</a:t>
            </a:r>
          </a:p>
          <a:p>
            <a:r>
              <a:rPr lang="pt-BR" dirty="0" smtClean="0"/>
              <a:t>São usadas como lembrete para a realização de alguma ação até a data estipulada.</a:t>
            </a:r>
          </a:p>
          <a:p>
            <a:r>
              <a:rPr lang="pt-BR" dirty="0" smtClean="0"/>
              <a:t>É criado como uma tarefa normal, porém sua duração é igual a </a:t>
            </a:r>
            <a:r>
              <a:rPr lang="pt-BR" b="1" dirty="0" smtClean="0">
                <a:solidFill>
                  <a:srgbClr val="FF0000"/>
                </a:solidFill>
              </a:rPr>
              <a:t>0</a:t>
            </a:r>
            <a:r>
              <a:rPr lang="pt-BR" dirty="0" smtClean="0"/>
              <a:t>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3271869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Exercício</a:t>
            </a:r>
            <a:endParaRPr lang="pt-BR" dirty="0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19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b="1" i="1" dirty="0">
                <a:solidFill>
                  <a:srgbClr val="FF0000"/>
                </a:solidFill>
              </a:rPr>
              <a:t>Festa de Aniversário</a:t>
            </a:r>
          </a:p>
          <a:p>
            <a:pPr lvl="1"/>
            <a:r>
              <a:rPr lang="pt-BR" b="1" dirty="0"/>
              <a:t>Parte </a:t>
            </a:r>
            <a:r>
              <a:rPr lang="pt-BR" b="1" dirty="0" smtClean="0"/>
              <a:t>8</a:t>
            </a:r>
            <a:endParaRPr lang="pt-BR" b="1" dirty="0"/>
          </a:p>
          <a:p>
            <a:pPr lvl="1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651910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Tema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pPr/>
              <a:t>2</a:t>
            </a:fld>
            <a:endParaRPr lang="pt-BR" dirty="0"/>
          </a:p>
        </p:txBody>
      </p:sp>
      <p:sp>
        <p:nvSpPr>
          <p:cNvPr id="7" name="Espaço Reservado para Conteúdo 6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03 – Criação e definição de tarefas.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145527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/>
              <a:t>Tarefas Recorrentes</a:t>
            </a:r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20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São tarefas que ocorrem repetidamente.</a:t>
            </a:r>
          </a:p>
          <a:p>
            <a:r>
              <a:rPr lang="pt-BR" dirty="0" smtClean="0"/>
              <a:t>Ocorrem em uma determinada periodicidade, como por exemplo semanalmente, mensalmente, etc.</a:t>
            </a:r>
          </a:p>
          <a:p>
            <a:r>
              <a:rPr lang="pt-BR" dirty="0" smtClean="0"/>
              <a:t>Permite realizar o cadastro de uma tarefa recorrente e repeti-la quantas vezes for necessário.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2994003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Exercício</a:t>
            </a:r>
            <a:endParaRPr lang="pt-BR" dirty="0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21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b="1" i="1" dirty="0">
                <a:solidFill>
                  <a:srgbClr val="FF0000"/>
                </a:solidFill>
              </a:rPr>
              <a:t>Festa de Aniversário</a:t>
            </a:r>
          </a:p>
          <a:p>
            <a:pPr lvl="1"/>
            <a:r>
              <a:rPr lang="pt-BR" b="1" dirty="0"/>
              <a:t>Parte 9</a:t>
            </a:r>
          </a:p>
          <a:p>
            <a:pPr lvl="1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75291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Janela de Informações da Tarefa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22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Possibilita analisar e editar informações sobre a tarefa.</a:t>
            </a:r>
          </a:p>
          <a:p>
            <a:r>
              <a:rPr lang="pt-BR" dirty="0" smtClean="0"/>
              <a:t>Guia Geral:</a:t>
            </a:r>
          </a:p>
          <a:p>
            <a:pPr lvl="1"/>
            <a:r>
              <a:rPr lang="pt-BR" dirty="0" smtClean="0"/>
              <a:t>Permite editar o nome, a duração, definir prioridades, percentual de conclusão, etc.</a:t>
            </a:r>
          </a:p>
          <a:p>
            <a:r>
              <a:rPr lang="pt-BR" dirty="0"/>
              <a:t>Guia </a:t>
            </a:r>
            <a:r>
              <a:rPr lang="pt-BR" dirty="0" smtClean="0"/>
              <a:t>Predecessoras:</a:t>
            </a:r>
          </a:p>
          <a:p>
            <a:pPr lvl="1"/>
            <a:r>
              <a:rPr lang="pt-BR" dirty="0" smtClean="0"/>
              <a:t>Exibe a lista das tarefas predecessoras, o tipo de vínculo e se existe alguma latência.</a:t>
            </a:r>
          </a:p>
          <a:p>
            <a:r>
              <a:rPr lang="pt-BR" dirty="0" smtClean="0"/>
              <a:t>Guia Recursos:</a:t>
            </a:r>
          </a:p>
          <a:p>
            <a:pPr lvl="1"/>
            <a:r>
              <a:rPr lang="pt-BR" dirty="0"/>
              <a:t>Exibe</a:t>
            </a:r>
            <a:r>
              <a:rPr lang="pt-BR" dirty="0" smtClean="0"/>
              <a:t> a lista de recursos associados à tarefa.</a:t>
            </a:r>
          </a:p>
          <a:p>
            <a:r>
              <a:rPr lang="pt-BR" dirty="0" smtClean="0"/>
              <a:t>Guia Avançado</a:t>
            </a:r>
          </a:p>
          <a:p>
            <a:pPr lvl="1"/>
            <a:r>
              <a:rPr lang="pt-BR" dirty="0" smtClean="0"/>
              <a:t>Permite estabelecer restrições, como </a:t>
            </a:r>
            <a:r>
              <a:rPr lang="pt-BR" dirty="0"/>
              <a:t>data de início e </a:t>
            </a:r>
            <a:r>
              <a:rPr lang="pt-BR" dirty="0" smtClean="0"/>
              <a:t>término. 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054979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Demonstração</a:t>
            </a:r>
            <a:endParaRPr lang="pt-BR" dirty="0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23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b="1" i="1" dirty="0" smtClean="0">
                <a:solidFill>
                  <a:srgbClr val="FF0000"/>
                </a:solidFill>
              </a:rPr>
              <a:t>Abrir a primeira tarefa do projeto criado.</a:t>
            </a:r>
          </a:p>
          <a:p>
            <a:pPr lvl="1"/>
            <a:endParaRPr lang="pt-BR" b="1" dirty="0" smtClean="0"/>
          </a:p>
          <a:p>
            <a:pPr lvl="1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875789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Escala de Tempo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24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O Gráfico de Gantt permite alteração da escala de tempo para exibição das tarefas.</a:t>
            </a:r>
          </a:p>
          <a:p>
            <a:r>
              <a:rPr lang="pt-BR" dirty="0" smtClean="0"/>
              <a:t>Por padrão, exibe a informação da semana na camada intermediária e do dia na camada inferior.</a:t>
            </a:r>
          </a:p>
          <a:p>
            <a:r>
              <a:rPr lang="pt-BR" dirty="0" smtClean="0"/>
              <a:t>Para alterar este modo de exibição, bastas clicar com o botão direito do mouse sobre a apresentação da escala de tempo, conforme mostra a figura a seguir.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522502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25</a:t>
            </a:fld>
            <a:endParaRPr lang="pt-BR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68521"/>
            <a:ext cx="6061843" cy="6356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99323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Demonstração</a:t>
            </a:r>
            <a:endParaRPr lang="pt-BR" dirty="0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26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b="1" i="1" dirty="0" smtClean="0">
                <a:solidFill>
                  <a:srgbClr val="FF0000"/>
                </a:solidFill>
              </a:rPr>
              <a:t>Demonstrar a alteração na escala de tempo.</a:t>
            </a:r>
          </a:p>
          <a:p>
            <a:pPr lvl="1"/>
            <a:endParaRPr lang="pt-BR" b="1" dirty="0" smtClean="0"/>
          </a:p>
          <a:p>
            <a:pPr lvl="1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337767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Bibliografia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4294967295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693452DA-3DBF-4882-BDDD-33D960236298}" type="slidenum">
              <a:rPr lang="pt-BR" smtClean="0"/>
              <a:t>27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sz="2400" dirty="0" smtClean="0"/>
              <a:t>BERNARDES</a:t>
            </a:r>
            <a:r>
              <a:rPr lang="pt-BR" sz="2400" dirty="0"/>
              <a:t>, M. M. E. S. </a:t>
            </a:r>
            <a:r>
              <a:rPr lang="pt-BR" sz="2400" b="1" dirty="0"/>
              <a:t>Microsoft Project 2010:</a:t>
            </a:r>
            <a:r>
              <a:rPr lang="pt-BR" sz="2400" dirty="0"/>
              <a:t> Gestão e Desenvolvimento de Projetos. 1ª. ed. São Paulo: Érica, 2010</a:t>
            </a:r>
            <a:r>
              <a:rPr lang="pt-BR" sz="2400" dirty="0" smtClean="0"/>
              <a:t>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15413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Entrada de Tarefas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3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pt-BR" dirty="0" smtClean="0"/>
              <a:t>A inserção de tarefas necessita de algumas informações essenciais, tais como:</a:t>
            </a:r>
          </a:p>
          <a:p>
            <a:pPr lvl="1"/>
            <a:r>
              <a:rPr lang="pt-BR" dirty="0" smtClean="0"/>
              <a:t>Modo de Entrada (Agendamento)</a:t>
            </a:r>
          </a:p>
          <a:p>
            <a:pPr lvl="2"/>
            <a:r>
              <a:rPr lang="pt-BR" dirty="0" smtClean="0"/>
              <a:t>Automático: </a:t>
            </a:r>
          </a:p>
          <a:p>
            <a:pPr lvl="3"/>
            <a:r>
              <a:rPr lang="pt-BR" dirty="0" smtClean="0"/>
              <a:t>Utilizado para calcular as datas de início e término automaticamente.</a:t>
            </a:r>
          </a:p>
          <a:p>
            <a:pPr lvl="2"/>
            <a:r>
              <a:rPr lang="pt-BR" dirty="0" smtClean="0"/>
              <a:t>Manual:</a:t>
            </a:r>
          </a:p>
          <a:p>
            <a:pPr lvl="3"/>
            <a:r>
              <a:rPr lang="pt-BR" dirty="0" smtClean="0"/>
              <a:t>Utilizado quando a duração da tarefa é incerta ou ainda precisará ser definida.</a:t>
            </a:r>
          </a:p>
          <a:p>
            <a:pPr lvl="3"/>
            <a:r>
              <a:rPr lang="pt-BR" dirty="0" smtClean="0"/>
              <a:t>Disponível à partir da versão 2010.</a:t>
            </a:r>
          </a:p>
          <a:p>
            <a:pPr lvl="1"/>
            <a:r>
              <a:rPr lang="pt-BR" dirty="0" smtClean="0"/>
              <a:t>Nome</a:t>
            </a:r>
          </a:p>
          <a:p>
            <a:pPr lvl="2"/>
            <a:r>
              <a:rPr lang="pt-BR" dirty="0" smtClean="0"/>
              <a:t>Nome descritivo da ação que será realizada.</a:t>
            </a:r>
          </a:p>
          <a:p>
            <a:pPr lvl="1"/>
            <a:r>
              <a:rPr lang="pt-BR" dirty="0" smtClean="0"/>
              <a:t>Duração</a:t>
            </a:r>
          </a:p>
          <a:p>
            <a:pPr lvl="2"/>
            <a:r>
              <a:rPr lang="pt-BR" dirty="0" smtClean="0"/>
              <a:t>O tempo necessário para realizar a tarefa.</a:t>
            </a:r>
          </a:p>
          <a:p>
            <a:pPr lvl="2"/>
            <a:r>
              <a:rPr lang="pt-BR" dirty="0" smtClean="0"/>
              <a:t>A tabela a seguir contém as possíveis unidades para duração das tarefas:</a:t>
            </a:r>
          </a:p>
          <a:p>
            <a:endParaRPr lang="pt-BR" dirty="0" smtClean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222938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Entrada de Tarefas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4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2"/>
            <a:r>
              <a:rPr lang="pt-BR" dirty="0" smtClean="0"/>
              <a:t>Duração das tarefas:</a:t>
            </a:r>
          </a:p>
          <a:p>
            <a:endParaRPr lang="pt-BR" dirty="0"/>
          </a:p>
        </p:txBody>
      </p:sp>
      <p:graphicFrame>
        <p:nvGraphicFramePr>
          <p:cNvPr id="6" name="Tabe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9866375"/>
              </p:ext>
            </p:extLst>
          </p:nvPr>
        </p:nvGraphicFramePr>
        <p:xfrm>
          <a:off x="1187624" y="2204864"/>
          <a:ext cx="6696744" cy="23839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224"/>
                <a:gridCol w="4680520"/>
              </a:tblGrid>
              <a:tr h="320534">
                <a:tc>
                  <a:txBody>
                    <a:bodyPr/>
                    <a:lstStyle/>
                    <a:p>
                      <a:r>
                        <a:rPr lang="pt-BR" dirty="0" smtClean="0"/>
                        <a:t>Medidas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Representação</a:t>
                      </a:r>
                      <a:endParaRPr lang="pt-BR" dirty="0"/>
                    </a:p>
                  </a:txBody>
                  <a:tcPr/>
                </a:tc>
              </a:tr>
              <a:tr h="403635">
                <a:tc>
                  <a:txBody>
                    <a:bodyPr/>
                    <a:lstStyle/>
                    <a:p>
                      <a:r>
                        <a:rPr lang="pt-BR" dirty="0" smtClean="0"/>
                        <a:t>Meses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m</a:t>
                      </a:r>
                      <a:r>
                        <a:rPr lang="pt-BR" baseline="0" dirty="0" smtClean="0"/>
                        <a:t> ou mês, com acento</a:t>
                      </a:r>
                      <a:endParaRPr lang="pt-BR" dirty="0"/>
                    </a:p>
                  </a:txBody>
                  <a:tcPr/>
                </a:tc>
              </a:tr>
              <a:tr h="403635">
                <a:tc>
                  <a:txBody>
                    <a:bodyPr/>
                    <a:lstStyle/>
                    <a:p>
                      <a:r>
                        <a:rPr lang="pt-BR" dirty="0" smtClean="0"/>
                        <a:t>Semanas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s, sem</a:t>
                      </a:r>
                      <a:r>
                        <a:rPr lang="pt-BR" baseline="0" dirty="0" smtClean="0"/>
                        <a:t> ou semana</a:t>
                      </a:r>
                      <a:endParaRPr lang="pt-BR" dirty="0"/>
                    </a:p>
                  </a:txBody>
                  <a:tcPr/>
                </a:tc>
              </a:tr>
              <a:tr h="403635">
                <a:tc>
                  <a:txBody>
                    <a:bodyPr/>
                    <a:lstStyle/>
                    <a:p>
                      <a:r>
                        <a:rPr lang="pt-BR" dirty="0" smtClean="0"/>
                        <a:t>Dias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d, di ou dia</a:t>
                      </a:r>
                      <a:endParaRPr lang="pt-BR" dirty="0"/>
                    </a:p>
                  </a:txBody>
                  <a:tcPr/>
                </a:tc>
              </a:tr>
              <a:tr h="403635">
                <a:tc>
                  <a:txBody>
                    <a:bodyPr/>
                    <a:lstStyle/>
                    <a:p>
                      <a:r>
                        <a:rPr lang="pt-BR" dirty="0" smtClean="0"/>
                        <a:t>Horas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h, hr ou hora</a:t>
                      </a:r>
                      <a:endParaRPr lang="pt-BR" dirty="0"/>
                    </a:p>
                  </a:txBody>
                  <a:tcPr/>
                </a:tc>
              </a:tr>
              <a:tr h="403635">
                <a:tc>
                  <a:txBody>
                    <a:bodyPr/>
                    <a:lstStyle/>
                    <a:p>
                      <a:r>
                        <a:rPr lang="pt-BR" dirty="0" smtClean="0"/>
                        <a:t>Minutos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min ou minutos</a:t>
                      </a:r>
                      <a:endParaRPr lang="pt-B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7664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Prática</a:t>
            </a:r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4294967295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693452DA-3DBF-4882-BDDD-33D960236298}" type="slidenum">
              <a:rPr lang="pt-BR" smtClean="0"/>
              <a:t>5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>
                <a:solidFill>
                  <a:srgbClr val="FF0000"/>
                </a:solidFill>
              </a:rPr>
              <a:t>Teste do Modo de Agendamento:</a:t>
            </a:r>
          </a:p>
          <a:p>
            <a:pPr lvl="1"/>
            <a:r>
              <a:rPr lang="pt-BR" dirty="0" smtClean="0"/>
              <a:t>Crie um novo projeto chamado </a:t>
            </a:r>
            <a:r>
              <a:rPr lang="pt-BR" i="1" dirty="0" smtClean="0"/>
              <a:t>Projeto Exemplo Agendamento</a:t>
            </a:r>
            <a:r>
              <a:rPr lang="pt-BR" dirty="0" smtClean="0"/>
              <a:t>.</a:t>
            </a:r>
          </a:p>
          <a:p>
            <a:pPr lvl="1"/>
            <a:r>
              <a:rPr lang="pt-BR" dirty="0" smtClean="0"/>
              <a:t>Na lista de tarefas, adicione as seguintes informações:</a:t>
            </a:r>
          </a:p>
          <a:p>
            <a:pPr lvl="1"/>
            <a:endParaRPr lang="pt-BR" dirty="0" smtClean="0"/>
          </a:p>
          <a:p>
            <a:pPr lvl="1"/>
            <a:endParaRPr lang="pt-BR" dirty="0" smtClean="0"/>
          </a:p>
          <a:p>
            <a:pPr lvl="1"/>
            <a:endParaRPr lang="pt-BR" dirty="0"/>
          </a:p>
          <a:p>
            <a:pPr lvl="1"/>
            <a:endParaRPr lang="pt-BR" dirty="0" smtClean="0"/>
          </a:p>
          <a:p>
            <a:pPr lvl="1"/>
            <a:endParaRPr lang="pt-BR" dirty="0"/>
          </a:p>
          <a:p>
            <a:pPr lvl="1"/>
            <a:r>
              <a:rPr lang="pt-BR" dirty="0" smtClean="0"/>
              <a:t>Analise a diferença.</a:t>
            </a:r>
            <a:endParaRPr lang="pt-BR" dirty="0"/>
          </a:p>
        </p:txBody>
      </p:sp>
      <p:graphicFrame>
        <p:nvGraphicFramePr>
          <p:cNvPr id="6" name="Tabe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6083693"/>
              </p:ext>
            </p:extLst>
          </p:nvPr>
        </p:nvGraphicFramePr>
        <p:xfrm>
          <a:off x="1008798" y="2996952"/>
          <a:ext cx="6947578" cy="11730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2420"/>
                <a:gridCol w="2044124"/>
                <a:gridCol w="2051034"/>
              </a:tblGrid>
              <a:tr h="320534">
                <a:tc>
                  <a:txBody>
                    <a:bodyPr/>
                    <a:lstStyle/>
                    <a:p>
                      <a:r>
                        <a:rPr lang="pt-BR" dirty="0" smtClean="0"/>
                        <a:t>Modo da Tarefa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Nome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Duração</a:t>
                      </a:r>
                      <a:endParaRPr lang="pt-BR" dirty="0"/>
                    </a:p>
                  </a:txBody>
                  <a:tcPr/>
                </a:tc>
              </a:tr>
              <a:tr h="403635">
                <a:tc>
                  <a:txBody>
                    <a:bodyPr/>
                    <a:lstStyle/>
                    <a:p>
                      <a:r>
                        <a:rPr lang="pt-BR" dirty="0" smtClean="0"/>
                        <a:t>Agendada Automaticamente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Automático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2</a:t>
                      </a:r>
                      <a:r>
                        <a:rPr lang="pt-BR" baseline="0" dirty="0" smtClean="0"/>
                        <a:t> d</a:t>
                      </a:r>
                      <a:endParaRPr lang="pt-BR" dirty="0"/>
                    </a:p>
                  </a:txBody>
                  <a:tcPr/>
                </a:tc>
              </a:tr>
              <a:tr h="403635">
                <a:tc>
                  <a:txBody>
                    <a:bodyPr/>
                    <a:lstStyle/>
                    <a:p>
                      <a:r>
                        <a:rPr lang="pt-BR" dirty="0" smtClean="0"/>
                        <a:t>Agendada Manualmente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Manual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Definir</a:t>
                      </a:r>
                      <a:endParaRPr lang="pt-B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7952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Exercício</a:t>
            </a:r>
            <a:endParaRPr lang="pt-BR" dirty="0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6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b="1" i="1" dirty="0">
                <a:solidFill>
                  <a:srgbClr val="FF0000"/>
                </a:solidFill>
              </a:rPr>
              <a:t>Festa de Aniversário</a:t>
            </a:r>
          </a:p>
          <a:p>
            <a:pPr lvl="1"/>
            <a:r>
              <a:rPr lang="pt-BR" b="1" dirty="0" smtClean="0"/>
              <a:t>Parte </a:t>
            </a:r>
            <a:r>
              <a:rPr lang="pt-BR" b="1" dirty="0"/>
              <a:t>2</a:t>
            </a:r>
            <a:endParaRPr lang="pt-BR" b="1" dirty="0" smtClean="0"/>
          </a:p>
          <a:p>
            <a:pPr lvl="1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4750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Tarefas Resumo</a:t>
            </a:r>
            <a:endParaRPr lang="pt-BR" dirty="0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7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Também conhecidas como tarefas </a:t>
            </a:r>
            <a:r>
              <a:rPr lang="pt-BR" dirty="0"/>
              <a:t>de Grupo.</a:t>
            </a:r>
            <a:endParaRPr lang="pt-BR" dirty="0" smtClean="0"/>
          </a:p>
          <a:p>
            <a:r>
              <a:rPr lang="pt-BR" dirty="0" smtClean="0"/>
              <a:t>São usadas para facilitar a leitura das informações.</a:t>
            </a:r>
          </a:p>
          <a:p>
            <a:r>
              <a:rPr lang="pt-BR" dirty="0" smtClean="0"/>
              <a:t>Permitem definir tarefas “macro”.</a:t>
            </a:r>
          </a:p>
          <a:p>
            <a:r>
              <a:rPr lang="pt-BR" dirty="0" smtClean="0"/>
              <a:t>Criam atividades genéricas que englobam um conjunto de tarefas.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2150529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Exercício</a:t>
            </a:r>
            <a:endParaRPr lang="pt-BR" dirty="0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8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b="1" i="1" dirty="0">
                <a:solidFill>
                  <a:srgbClr val="FF0000"/>
                </a:solidFill>
              </a:rPr>
              <a:t>Festa de Aniversário</a:t>
            </a:r>
          </a:p>
          <a:p>
            <a:pPr lvl="1"/>
            <a:r>
              <a:rPr lang="pt-BR" b="1" dirty="0"/>
              <a:t>Parte </a:t>
            </a:r>
            <a:r>
              <a:rPr lang="pt-BR" b="1" dirty="0" smtClean="0"/>
              <a:t>3</a:t>
            </a:r>
            <a:endParaRPr lang="pt-BR" b="1" dirty="0"/>
          </a:p>
          <a:p>
            <a:pPr lvl="1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7774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Vinculação de Atividades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9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O Project permite estabelecer vínculos entre as tarefas do projeto.</a:t>
            </a:r>
          </a:p>
          <a:p>
            <a:r>
              <a:rPr lang="pt-BR" dirty="0" smtClean="0"/>
              <a:t>Os tipos de vínculos são: </a:t>
            </a:r>
            <a:r>
              <a:rPr lang="pt-BR" b="1" dirty="0" smtClean="0">
                <a:solidFill>
                  <a:srgbClr val="0070C0"/>
                </a:solidFill>
              </a:rPr>
              <a:t>término para início</a:t>
            </a:r>
            <a:r>
              <a:rPr lang="pt-BR" dirty="0" smtClean="0"/>
              <a:t>, </a:t>
            </a:r>
            <a:r>
              <a:rPr lang="pt-BR" b="1" dirty="0">
                <a:solidFill>
                  <a:srgbClr val="0070C0"/>
                </a:solidFill>
              </a:rPr>
              <a:t>início para início</a:t>
            </a:r>
            <a:r>
              <a:rPr lang="pt-BR" dirty="0" smtClean="0"/>
              <a:t>, </a:t>
            </a:r>
            <a:r>
              <a:rPr lang="pt-BR" b="1" dirty="0">
                <a:solidFill>
                  <a:srgbClr val="0070C0"/>
                </a:solidFill>
              </a:rPr>
              <a:t>término para término </a:t>
            </a:r>
            <a:r>
              <a:rPr lang="pt-BR" dirty="0" smtClean="0"/>
              <a:t>e </a:t>
            </a:r>
            <a:r>
              <a:rPr lang="pt-BR" b="1" dirty="0">
                <a:solidFill>
                  <a:srgbClr val="0070C0"/>
                </a:solidFill>
              </a:rPr>
              <a:t>início para término</a:t>
            </a:r>
            <a:r>
              <a:rPr lang="pt-BR" dirty="0" smtClean="0"/>
              <a:t>.</a:t>
            </a:r>
          </a:p>
          <a:p>
            <a:pPr lvl="2"/>
            <a:endParaRPr lang="pt-BR" dirty="0" smtClean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257851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em">
  <a:themeElements>
    <a:clrScheme name="Origem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em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rigem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>
    <a:spDef>
      <a:spPr bwMode="auto">
        <a:noFill/>
        <a:ln w="9525" cap="flat" cmpd="sng" algn="ctr">
          <a:solidFill>
            <a:schemeClr val="accent2"/>
          </a:solidFill>
          <a:prstDash val="dash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anchor="t" compatLnSpc="1"/>
      <a:lstStyle>
        <a:defPPr>
          <a:defRPr kumimoji="0" dirty="0"/>
        </a:defPPr>
      </a:lstStyle>
    </a:spDef>
  </a:objectDefaults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954</TotalTime>
  <Words>832</Words>
  <Application>Microsoft Office PowerPoint</Application>
  <PresentationFormat>Apresentação na tela (4:3)</PresentationFormat>
  <Paragraphs>166</Paragraphs>
  <Slides>27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27</vt:i4>
      </vt:variant>
    </vt:vector>
  </HeadingPairs>
  <TitlesOfParts>
    <vt:vector size="28" baseType="lpstr">
      <vt:lpstr>Origem</vt:lpstr>
      <vt:lpstr>Project 2010</vt:lpstr>
      <vt:lpstr>Tema</vt:lpstr>
      <vt:lpstr>Entrada de Tarefas</vt:lpstr>
      <vt:lpstr>Entrada de Tarefas</vt:lpstr>
      <vt:lpstr>Prática</vt:lpstr>
      <vt:lpstr>Exercício</vt:lpstr>
      <vt:lpstr>Tarefas Resumo</vt:lpstr>
      <vt:lpstr>Exercício</vt:lpstr>
      <vt:lpstr>Vinculação de Atividades</vt:lpstr>
      <vt:lpstr>Vinculação de Atividades</vt:lpstr>
      <vt:lpstr>Exercício</vt:lpstr>
      <vt:lpstr>Adição de Novas Tarefas</vt:lpstr>
      <vt:lpstr>Exercício</vt:lpstr>
      <vt:lpstr>Modificar a Posição da Tarefa</vt:lpstr>
      <vt:lpstr>Exercício</vt:lpstr>
      <vt:lpstr>Movimentação da Tarefa</vt:lpstr>
      <vt:lpstr>Exercício</vt:lpstr>
      <vt:lpstr>Datas Marco ou Etapas</vt:lpstr>
      <vt:lpstr>Exercício</vt:lpstr>
      <vt:lpstr>Tarefas Recorrentes</vt:lpstr>
      <vt:lpstr>Exercício</vt:lpstr>
      <vt:lpstr>Janela de Informações da Tarefa</vt:lpstr>
      <vt:lpstr>Demonstração</vt:lpstr>
      <vt:lpstr>Escala de Tempo</vt:lpstr>
      <vt:lpstr>Apresentação do PowerPoint</vt:lpstr>
      <vt:lpstr>Demonstração</vt:lpstr>
      <vt:lpstr>Bibliografia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Título</dc:title>
  <dc:creator>Geo</dc:creator>
  <cp:lastModifiedBy>Geo</cp:lastModifiedBy>
  <cp:revision>120</cp:revision>
  <dcterms:created xsi:type="dcterms:W3CDTF">2011-02-07T12:21:57Z</dcterms:created>
  <dcterms:modified xsi:type="dcterms:W3CDTF">2011-07-02T00:33:15Z</dcterms:modified>
</cp:coreProperties>
</file>